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3"/>
  </p:notesMasterIdLst>
  <p:handoutMasterIdLst>
    <p:handoutMasterId r:id="rId14"/>
  </p:handoutMasterIdLst>
  <p:sldIdLst>
    <p:sldId id="325" r:id="rId5"/>
    <p:sldId id="326" r:id="rId6"/>
    <p:sldId id="259" r:id="rId7"/>
    <p:sldId id="257" r:id="rId8"/>
    <p:sldId id="342" r:id="rId9"/>
    <p:sldId id="341" r:id="rId10"/>
    <p:sldId id="258" r:id="rId11"/>
    <p:sldId id="340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816" userDrawn="1">
          <p15:clr>
            <a:srgbClr val="A4A3A4"/>
          </p15:clr>
        </p15:guide>
        <p15:guide id="2" orient="horz" pos="38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ED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BC89EF96-8CEA-46FF-86C4-4CE0E760980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240" autoAdjust="0"/>
  </p:normalViewPr>
  <p:slideViewPr>
    <p:cSldViewPr snapToGrid="0">
      <p:cViewPr varScale="1">
        <p:scale>
          <a:sx n="78" d="100"/>
          <a:sy n="78" d="100"/>
        </p:scale>
        <p:origin x="878" y="58"/>
      </p:cViewPr>
      <p:guideLst>
        <p:guide pos="816"/>
        <p:guide orient="horz" pos="38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1" d="100"/>
          <a:sy n="81" d="100"/>
        </p:scale>
        <p:origin x="2816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BA57456-157A-C12A-2FEC-91B7B9EE491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D46761-828E-1508-56BD-BAEADF34862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F95820-84BB-3447-8286-60A51307E7F2}" type="datetimeFigureOut">
              <a:rPr lang="en-US" smtClean="0"/>
              <a:t>11/24/2025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428A7E-6B0E-809C-73D1-4B5E2FF471A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9A5AA6-0C5B-430A-E0C4-C90B2F0A1CD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476440-F66F-F947-8EFC-EA5202ACFD2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711763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08FC54-6AE4-6A4A-9756-823A0F1BE5A6}" type="datetimeFigureOut">
              <a:rPr lang="en-US" smtClean="0"/>
              <a:t>11/24/2025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79E9EB-07EB-9D44-9F5A-AB1FBECCDD8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6758749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>
            <a:extLst>
              <a:ext uri="{FF2B5EF4-FFF2-40B4-BE49-F238E27FC236}">
                <a16:creationId xmlns:a16="http://schemas.microsoft.com/office/drawing/2014/main" id="{76609C33-D605-6146-1378-F67C572F05C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304800 w 12192000"/>
              <a:gd name="connsiteY0" fmla="*/ 266701 h 6858000"/>
              <a:gd name="connsiteX1" fmla="*/ 304800 w 12192000"/>
              <a:gd name="connsiteY1" fmla="*/ 6591300 h 6858000"/>
              <a:gd name="connsiteX2" fmla="*/ 11887200 w 12192000"/>
              <a:gd name="connsiteY2" fmla="*/ 6591300 h 6858000"/>
              <a:gd name="connsiteX3" fmla="*/ 11887200 w 12192000"/>
              <a:gd name="connsiteY3" fmla="*/ 266701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304800" y="266701"/>
                </a:moveTo>
                <a:lnTo>
                  <a:pt x="304800" y="6591300"/>
                </a:lnTo>
                <a:lnTo>
                  <a:pt x="11887200" y="6591300"/>
                </a:lnTo>
                <a:lnTo>
                  <a:pt x="11887200" y="266701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42398E06-9E0E-BC81-DEB5-1DB2F8635C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17320"/>
            <a:ext cx="10515600" cy="4023360"/>
          </a:xfrm>
        </p:spPr>
        <p:txBody>
          <a:bodyPr anchor="ctr"/>
          <a:lstStyle>
            <a:lvl1pPr algn="ctr">
              <a:defRPr sz="5400" spc="3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6044184"/>
            <a:ext cx="9144000" cy="356616"/>
          </a:xfrm>
        </p:spPr>
        <p:txBody>
          <a:bodyPr/>
          <a:lstStyle>
            <a:lvl1pPr marL="0" indent="0" algn="ctr">
              <a:buNone/>
              <a:defRPr sz="2400" cap="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DDC5B68-548C-395D-B9A9-EA694F6CB59F}"/>
              </a:ext>
            </a:extLst>
          </p:cNvPr>
          <p:cNvSpPr/>
          <p:nvPr userDrawn="1"/>
        </p:nvSpPr>
        <p:spPr>
          <a:xfrm>
            <a:off x="5891213" y="5628222"/>
            <a:ext cx="409575" cy="883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06911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9BC2AC2-003C-AACD-1271-F2F8FBE8F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160" y="1097280"/>
            <a:ext cx="9820656" cy="914400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D758F50-A87C-F2A1-40E8-08F07081E9C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80160" y="2377440"/>
            <a:ext cx="4572000" cy="3429000"/>
          </a:xfrm>
          <a:noFill/>
        </p:spPr>
        <p:txBody>
          <a:bodyPr lIns="0" tIns="0" rIns="0" bIns="0">
            <a:normAutofit/>
          </a:bodyPr>
          <a:lstStyle>
            <a:lvl1pPr marL="228600" indent="-228600">
              <a:lnSpc>
                <a:spcPct val="90000"/>
              </a:lnSpc>
              <a:spcBef>
                <a:spcPts val="1400"/>
              </a:spcBef>
              <a:buSzPct val="80000"/>
              <a:defRPr sz="1800" b="1"/>
            </a:lvl1pPr>
            <a:lvl2pPr marL="457200" indent="0">
              <a:lnSpc>
                <a:spcPct val="90000"/>
              </a:lnSpc>
              <a:spcBef>
                <a:spcPts val="1400"/>
              </a:spcBef>
              <a:buSzPct val="80000"/>
              <a:buNone/>
              <a:defRPr sz="1800"/>
            </a:lvl2pPr>
            <a:lvl3pPr marL="914400">
              <a:lnSpc>
                <a:spcPct val="90000"/>
              </a:lnSpc>
              <a:spcBef>
                <a:spcPts val="1400"/>
              </a:spcBef>
              <a:buSzPct val="80000"/>
              <a:defRPr sz="1800"/>
            </a:lvl3pPr>
            <a:lvl4pPr marL="914400" indent="0">
              <a:lnSpc>
                <a:spcPct val="90000"/>
              </a:lnSpc>
              <a:spcBef>
                <a:spcPts val="1400"/>
              </a:spcBef>
              <a:buSzPct val="80000"/>
              <a:buNone/>
              <a:defRPr sz="1800"/>
            </a:lvl4pPr>
            <a:lvl5pPr marL="1371600">
              <a:lnSpc>
                <a:spcPct val="90000"/>
              </a:lnSpc>
              <a:spcBef>
                <a:spcPts val="1400"/>
              </a:spcBef>
              <a:buSzPct val="80000"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023B02AB-1DB6-AF79-E1B3-175C76BE57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27064" y="2377440"/>
            <a:ext cx="4645152" cy="3429000"/>
          </a:xfrm>
          <a:noFill/>
        </p:spPr>
        <p:txBody>
          <a:bodyPr lIns="0" tIns="0" rIns="0" bIns="0">
            <a:normAutofit/>
          </a:bodyPr>
          <a:lstStyle>
            <a:lvl1pPr marL="457200">
              <a:spcBef>
                <a:spcPts val="1400"/>
              </a:spcBef>
              <a:buSzPct val="80000"/>
              <a:defRPr sz="1800"/>
            </a:lvl1pPr>
            <a:lvl2pPr marL="914400">
              <a:buSzPct val="80000"/>
              <a:defRPr sz="1800"/>
            </a:lvl2pPr>
            <a:lvl3pPr marL="1371600">
              <a:buSzPct val="80000"/>
              <a:defRPr sz="1800"/>
            </a:lvl3pPr>
            <a:lvl4pPr marL="1828800">
              <a:buSzPct val="80000"/>
              <a:defRPr sz="1800"/>
            </a:lvl4pPr>
            <a:lvl5pPr marL="2286000">
              <a:buSzPct val="80000"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2041A78-2CBE-4D73-EF5D-E65139C79DC2}"/>
              </a:ext>
            </a:extLst>
          </p:cNvPr>
          <p:cNvCxnSpPr>
            <a:cxnSpLocks/>
          </p:cNvCxnSpPr>
          <p:nvPr userDrawn="1"/>
        </p:nvCxnSpPr>
        <p:spPr>
          <a:xfrm>
            <a:off x="1295400" y="822960"/>
            <a:ext cx="41148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2424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659BA83-0C6E-2A70-AED3-E386CABE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160" y="1097280"/>
            <a:ext cx="9601200" cy="914400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0CEAFE70-86D3-8690-31CA-F9A1FBA494D0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1280160" y="2377440"/>
            <a:ext cx="9619488" cy="3429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D612406-06E6-DCE4-7F2F-D98836A802A6}"/>
              </a:ext>
            </a:extLst>
          </p:cNvPr>
          <p:cNvCxnSpPr>
            <a:cxnSpLocks/>
          </p:cNvCxnSpPr>
          <p:nvPr userDrawn="1"/>
        </p:nvCxnSpPr>
        <p:spPr>
          <a:xfrm>
            <a:off x="1295400" y="822960"/>
            <a:ext cx="41148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58893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160" y="1097280"/>
            <a:ext cx="9821955" cy="914400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13049-5F46-053E-6279-8183259649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80160" y="2377440"/>
            <a:ext cx="4663440" cy="3566160"/>
          </a:xfrm>
          <a:solidFill>
            <a:schemeClr val="accent4"/>
          </a:solidFill>
        </p:spPr>
        <p:txBody>
          <a:bodyPr lIns="365760" tIns="365760" rIns="365760" bIns="365760">
            <a:normAutofit/>
          </a:bodyPr>
          <a:lstStyle>
            <a:lvl1pPr marL="457200">
              <a:spcBef>
                <a:spcPts val="1400"/>
              </a:spcBef>
              <a:buClr>
                <a:schemeClr val="tx1"/>
              </a:buClr>
              <a:buSzPct val="80000"/>
              <a:defRPr sz="1800"/>
            </a:lvl1pPr>
            <a:lvl2pPr marL="914400">
              <a:buClr>
                <a:schemeClr val="tx1"/>
              </a:buClr>
              <a:buSzPct val="80000"/>
              <a:defRPr sz="1600"/>
            </a:lvl2pPr>
            <a:lvl3pPr marL="1371600">
              <a:buClr>
                <a:schemeClr val="tx1"/>
              </a:buClr>
              <a:buSzPct val="80000"/>
              <a:defRPr sz="1400"/>
            </a:lvl3pPr>
            <a:lvl4pPr marL="1828800">
              <a:buClr>
                <a:schemeClr val="tx1"/>
              </a:buClr>
              <a:buSzPct val="80000"/>
              <a:defRPr sz="1200"/>
            </a:lvl4pPr>
            <a:lvl5pPr marL="2286000">
              <a:buClr>
                <a:schemeClr val="tx1"/>
              </a:buClr>
              <a:buSzPct val="80000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DFB03A-367B-9ADA-8071-E22871EC11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9360" y="2377440"/>
            <a:ext cx="4663440" cy="3566160"/>
          </a:xfrm>
          <a:solidFill>
            <a:schemeClr val="accent4"/>
          </a:solidFill>
        </p:spPr>
        <p:txBody>
          <a:bodyPr lIns="365760" tIns="365760" rIns="365760" bIns="365760">
            <a:normAutofit/>
          </a:bodyPr>
          <a:lstStyle>
            <a:lvl1pPr marL="457200">
              <a:spcBef>
                <a:spcPts val="1400"/>
              </a:spcBef>
              <a:buClr>
                <a:schemeClr val="tx1"/>
              </a:buClr>
              <a:buSzPct val="80000"/>
              <a:defRPr sz="1800" cap="all" baseline="0"/>
            </a:lvl1pPr>
            <a:lvl2pPr marL="914400">
              <a:buClr>
                <a:schemeClr val="tx1"/>
              </a:buClr>
              <a:buSzPct val="80000"/>
              <a:defRPr sz="1600"/>
            </a:lvl2pPr>
            <a:lvl3pPr marL="1371600">
              <a:buClr>
                <a:schemeClr val="tx1"/>
              </a:buClr>
              <a:buSzPct val="80000"/>
              <a:defRPr sz="1400"/>
            </a:lvl3pPr>
            <a:lvl4pPr marL="1828800">
              <a:buClr>
                <a:schemeClr val="tx1"/>
              </a:buClr>
              <a:buSzPct val="80000"/>
              <a:defRPr sz="1200"/>
            </a:lvl4pPr>
            <a:lvl5pPr marL="2286000">
              <a:buClr>
                <a:schemeClr val="tx1"/>
              </a:buClr>
              <a:buSzPct val="80000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41554B7-BB36-76F6-DD79-11088AA69E82}"/>
              </a:ext>
            </a:extLst>
          </p:cNvPr>
          <p:cNvCxnSpPr>
            <a:cxnSpLocks/>
          </p:cNvCxnSpPr>
          <p:nvPr userDrawn="1"/>
        </p:nvCxnSpPr>
        <p:spPr>
          <a:xfrm>
            <a:off x="1295400" y="822960"/>
            <a:ext cx="41148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3396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ABAFD431-F46D-3701-6A51-738ADAF3A5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163824"/>
            <a:ext cx="10515600" cy="2322576"/>
          </a:xfrm>
          <a:prstGeom prst="rect">
            <a:avLst/>
          </a:prstGeom>
          <a:noFill/>
        </p:spPr>
        <p:txBody>
          <a:bodyPr wrap="square" bIns="0" anchor="ctr">
            <a:no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CAFD788D-D699-2BA7-3637-AA3B48C0908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953000" y="548640"/>
            <a:ext cx="2286000" cy="2286000"/>
          </a:xfrm>
          <a:prstGeom prst="ellipse">
            <a:avLst/>
          </a:prstGeom>
        </p:spPr>
        <p:txBody>
          <a:bodyPr anchor="t"/>
          <a:lstStyle>
            <a:lvl1pPr marL="0" indent="0" algn="ctr">
              <a:buNone/>
              <a:defRPr sz="105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7808A0C0-A02B-D1C7-6DE5-CA25624AD09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572768" y="6044184"/>
            <a:ext cx="9116568" cy="365760"/>
          </a:xfrm>
        </p:spPr>
        <p:txBody>
          <a:bodyPr anchor="t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2400" cap="all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ECE7D81-1954-1B1F-C0AC-21C85AFD3C1E}"/>
              </a:ext>
            </a:extLst>
          </p:cNvPr>
          <p:cNvSpPr/>
          <p:nvPr userDrawn="1"/>
        </p:nvSpPr>
        <p:spPr>
          <a:xfrm>
            <a:off x="5891213" y="5628222"/>
            <a:ext cx="409575" cy="883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91105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: Shape 4">
            <a:extLst>
              <a:ext uri="{FF2B5EF4-FFF2-40B4-BE49-F238E27FC236}">
                <a16:creationId xmlns:a16="http://schemas.microsoft.com/office/drawing/2014/main" id="{F738F023-8BDF-71DB-D6AB-776F7C6413B2}"/>
              </a:ext>
            </a:extLst>
          </p:cNvPr>
          <p:cNvSpPr/>
          <p:nvPr userDrawn="1"/>
        </p:nvSpPr>
        <p:spPr>
          <a:xfrm>
            <a:off x="861060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3581400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  <a:gd name="connsiteX4" fmla="*/ 0 w 3581400"/>
              <a:gd name="connsiteY4" fmla="*/ 6172201 h 6858000"/>
              <a:gd name="connsiteX5" fmla="*/ 2971800 w 3581400"/>
              <a:gd name="connsiteY5" fmla="*/ 6172201 h 6858000"/>
              <a:gd name="connsiteX6" fmla="*/ 2971800 w 3581400"/>
              <a:gd name="connsiteY6" fmla="*/ 685800 h 6858000"/>
              <a:gd name="connsiteX7" fmla="*/ 0 w 3581400"/>
              <a:gd name="connsiteY7" fmla="*/ 6858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3581400" y="0"/>
                </a:lnTo>
                <a:lnTo>
                  <a:pt x="3581400" y="6858000"/>
                </a:lnTo>
                <a:lnTo>
                  <a:pt x="0" y="6858000"/>
                </a:lnTo>
                <a:lnTo>
                  <a:pt x="0" y="6172201"/>
                </a:lnTo>
                <a:lnTo>
                  <a:pt x="2971800" y="6172201"/>
                </a:lnTo>
                <a:lnTo>
                  <a:pt x="2971800" y="685800"/>
                </a:lnTo>
                <a:lnTo>
                  <a:pt x="0" y="6858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160" y="1097280"/>
            <a:ext cx="4114800" cy="2286000"/>
          </a:xfrm>
        </p:spPr>
        <p:txBody>
          <a:bodyPr/>
          <a:lstStyle>
            <a:lvl1pPr>
              <a:defRPr sz="3200" spc="3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0160" y="3566160"/>
            <a:ext cx="4114800" cy="2651760"/>
          </a:xfrm>
        </p:spPr>
        <p:txBody>
          <a:bodyPr>
            <a:normAutofit/>
          </a:bodyPr>
          <a:lstStyle>
            <a:lvl1pPr marL="457200" indent="-457200">
              <a:lnSpc>
                <a:spcPct val="100000"/>
              </a:lnSpc>
              <a:spcBef>
                <a:spcPts val="1400"/>
              </a:spcBef>
              <a:buClr>
                <a:schemeClr val="accent1"/>
              </a:buClr>
              <a:buFont typeface="Courier New" panose="02070309020205020404" pitchFamily="49" charset="0"/>
              <a:buChar char="o"/>
              <a:defRPr sz="2400" cap="all" spc="0" baseline="0"/>
            </a:lvl1pPr>
            <a:lvl2pPr marL="914400">
              <a:defRPr spc="0" baseline="0"/>
            </a:lvl2pPr>
            <a:lvl3pPr marL="1371600">
              <a:defRPr spc="0" baseline="0"/>
            </a:lvl3pPr>
            <a:lvl4pPr marL="1828800">
              <a:defRPr spc="0" baseline="0"/>
            </a:lvl4pPr>
            <a:lvl5pPr marL="2286000">
              <a:defRPr spc="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0AD0F96-99DE-C9D9-569E-AE6FC6307EA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687568" y="1435608"/>
            <a:ext cx="5897880" cy="3977640"/>
          </a:xfrm>
          <a:noFill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9BB099-33E8-8B24-7E54-70E7457A1C7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23EB7E3-3953-BAB4-1B15-383082C6C31E}"/>
              </a:ext>
            </a:extLst>
          </p:cNvPr>
          <p:cNvCxnSpPr>
            <a:cxnSpLocks/>
          </p:cNvCxnSpPr>
          <p:nvPr userDrawn="1"/>
        </p:nvCxnSpPr>
        <p:spPr>
          <a:xfrm>
            <a:off x="1295400" y="822960"/>
            <a:ext cx="41148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68168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8" y="2697480"/>
            <a:ext cx="10515600" cy="2606040"/>
          </a:xfrm>
        </p:spPr>
        <p:txBody>
          <a:bodyPr anchor="ctr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248" y="6044184"/>
            <a:ext cx="10515600" cy="457200"/>
          </a:xfrm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AA872EE9-FDFB-95A7-3547-DCAA0B51FE2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88952" cy="2368296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03AD4F0-8C4C-FC68-2450-06419A6D0131}"/>
              </a:ext>
            </a:extLst>
          </p:cNvPr>
          <p:cNvSpPr/>
          <p:nvPr userDrawn="1"/>
        </p:nvSpPr>
        <p:spPr>
          <a:xfrm>
            <a:off x="5891213" y="5628222"/>
            <a:ext cx="409575" cy="883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21597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14">
            <a:extLst>
              <a:ext uri="{FF2B5EF4-FFF2-40B4-BE49-F238E27FC236}">
                <a16:creationId xmlns:a16="http://schemas.microsoft.com/office/drawing/2014/main" id="{A510974D-B222-2876-052D-21F0E075D288}"/>
              </a:ext>
            </a:extLst>
          </p:cNvPr>
          <p:cNvSpPr/>
          <p:nvPr userDrawn="1"/>
        </p:nvSpPr>
        <p:spPr>
          <a:xfrm>
            <a:off x="0" y="0"/>
            <a:ext cx="12192000" cy="4457700"/>
          </a:xfrm>
          <a:custGeom>
            <a:avLst/>
            <a:gdLst>
              <a:gd name="connsiteX0" fmla="*/ 0 w 12192000"/>
              <a:gd name="connsiteY0" fmla="*/ 0 h 4457700"/>
              <a:gd name="connsiteX1" fmla="*/ 12192000 w 12192000"/>
              <a:gd name="connsiteY1" fmla="*/ 0 h 4457700"/>
              <a:gd name="connsiteX2" fmla="*/ 12192000 w 12192000"/>
              <a:gd name="connsiteY2" fmla="*/ 4457700 h 4457700"/>
              <a:gd name="connsiteX3" fmla="*/ 11563350 w 12192000"/>
              <a:gd name="connsiteY3" fmla="*/ 4457700 h 4457700"/>
              <a:gd name="connsiteX4" fmla="*/ 11563350 w 12192000"/>
              <a:gd name="connsiteY4" fmla="*/ 685800 h 4457700"/>
              <a:gd name="connsiteX5" fmla="*/ 628650 w 12192000"/>
              <a:gd name="connsiteY5" fmla="*/ 685800 h 4457700"/>
              <a:gd name="connsiteX6" fmla="*/ 628650 w 12192000"/>
              <a:gd name="connsiteY6" fmla="*/ 4457700 h 4457700"/>
              <a:gd name="connsiteX7" fmla="*/ 0 w 12192000"/>
              <a:gd name="connsiteY7" fmla="*/ 4457700 h 445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4457700">
                <a:moveTo>
                  <a:pt x="0" y="0"/>
                </a:moveTo>
                <a:lnTo>
                  <a:pt x="12192000" y="0"/>
                </a:lnTo>
                <a:lnTo>
                  <a:pt x="12192000" y="4457700"/>
                </a:lnTo>
                <a:lnTo>
                  <a:pt x="11563350" y="4457700"/>
                </a:lnTo>
                <a:lnTo>
                  <a:pt x="11563350" y="685800"/>
                </a:lnTo>
                <a:lnTo>
                  <a:pt x="628650" y="685800"/>
                </a:lnTo>
                <a:lnTo>
                  <a:pt x="628650" y="4457700"/>
                </a:lnTo>
                <a:lnTo>
                  <a:pt x="0" y="44577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78408" y="1143000"/>
            <a:ext cx="10241280" cy="2286000"/>
          </a:xfrm>
        </p:spPr>
        <p:txBody>
          <a:bodyPr anchor="b"/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75688" y="3803904"/>
            <a:ext cx="8046720" cy="914400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A1A471A-8A28-B00F-72E9-849D5E6B7257}"/>
              </a:ext>
            </a:extLst>
          </p:cNvPr>
          <p:cNvSpPr/>
          <p:nvPr userDrawn="1"/>
        </p:nvSpPr>
        <p:spPr>
          <a:xfrm>
            <a:off x="5891213" y="5628222"/>
            <a:ext cx="409575" cy="883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5285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3BB82FF-5339-5456-4D30-0C2DA7907AAE}"/>
              </a:ext>
            </a:extLst>
          </p:cNvPr>
          <p:cNvSpPr/>
          <p:nvPr userDrawn="1"/>
        </p:nvSpPr>
        <p:spPr>
          <a:xfrm>
            <a:off x="0" y="0"/>
            <a:ext cx="356616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0096" y="1097280"/>
            <a:ext cx="6217920" cy="1828800"/>
          </a:xfrm>
        </p:spPr>
        <p:txBody>
          <a:bodyPr/>
          <a:lstStyle>
            <a:lvl1pPr>
              <a:defRPr sz="3200" spc="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2C39A257-2366-FF6B-67AD-9342B6B0B68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98448" y="1828800"/>
            <a:ext cx="3200400" cy="3200400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40096" y="3429000"/>
            <a:ext cx="6217920" cy="2743200"/>
          </a:xfrm>
        </p:spPr>
        <p:txBody>
          <a:bodyPr>
            <a:normAutofit/>
          </a:bodyPr>
          <a:lstStyle>
            <a:lvl1pPr marL="457200">
              <a:spcBef>
                <a:spcPts val="1400"/>
              </a:spcBef>
              <a:buSzPct val="80000"/>
              <a:defRPr cap="all" spc="0" baseline="0"/>
            </a:lvl1pPr>
            <a:lvl2pPr marL="914400">
              <a:buSzPct val="80000"/>
              <a:defRPr spc="0" baseline="0"/>
            </a:lvl2pPr>
            <a:lvl3pPr marL="1371600">
              <a:buSzPct val="80000"/>
              <a:defRPr spc="0" baseline="0"/>
            </a:lvl3pPr>
            <a:lvl4pPr marL="1828800">
              <a:buSzPct val="80000"/>
              <a:defRPr spc="0" baseline="0"/>
            </a:lvl4pPr>
            <a:lvl5pPr marL="2286000">
              <a:buSzPct val="80000"/>
              <a:defRPr spc="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7F99EA-AB5F-24F3-D971-2B9BDE3B4F3C}"/>
              </a:ext>
            </a:extLst>
          </p:cNvPr>
          <p:cNvSpPr txBox="1"/>
          <p:nvPr userDrawn="1"/>
        </p:nvSpPr>
        <p:spPr>
          <a:xfrm>
            <a:off x="641838" y="554794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9BB099-33E8-8B24-7E54-70E7457A1C7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DA4A755-28B6-5A01-94AB-C3CCC4368885}"/>
              </a:ext>
            </a:extLst>
          </p:cNvPr>
          <p:cNvCxnSpPr>
            <a:cxnSpLocks/>
          </p:cNvCxnSpPr>
          <p:nvPr userDrawn="1"/>
        </p:nvCxnSpPr>
        <p:spPr>
          <a:xfrm>
            <a:off x="5340096" y="822960"/>
            <a:ext cx="41148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13399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pictur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592AF4F-2F83-7005-B3AC-6FCC7FB1914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24000" y="1481328"/>
            <a:ext cx="9144000" cy="3895344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076C4EAC-BBDE-1963-BD72-3BD2A47DC5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84248" y="1920240"/>
            <a:ext cx="8229600" cy="3017520"/>
          </a:xfrm>
        </p:spPr>
        <p:txBody>
          <a:bodyPr anchor="ctr"/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54835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pict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CBCF04C-49F6-66E8-41A0-B3C371944EA1}"/>
              </a:ext>
            </a:extLst>
          </p:cNvPr>
          <p:cNvSpPr/>
          <p:nvPr userDrawn="1"/>
        </p:nvSpPr>
        <p:spPr>
          <a:xfrm>
            <a:off x="6705600" y="0"/>
            <a:ext cx="5486400" cy="6858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160" y="3931920"/>
            <a:ext cx="5029200" cy="1828800"/>
          </a:xfrm>
        </p:spPr>
        <p:txBody>
          <a:bodyPr anchor="b" anchorCtr="0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DDE351D0-FB9C-3473-AF28-52927741728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280160" y="548640"/>
            <a:ext cx="3017520" cy="3017520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13049-5F46-053E-6279-8183259649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205472" y="731520"/>
            <a:ext cx="4306824" cy="5394960"/>
          </a:xfrm>
        </p:spPr>
        <p:txBody>
          <a:bodyPr anchor="b">
            <a:normAutofit/>
          </a:bodyPr>
          <a:lstStyle>
            <a:lvl1pPr marL="457200">
              <a:spcBef>
                <a:spcPts val="1400"/>
              </a:spcBef>
              <a:buClr>
                <a:schemeClr val="tx1"/>
              </a:buClr>
              <a:buSzPct val="80000"/>
              <a:defRPr cap="all" baseline="0"/>
            </a:lvl1pPr>
            <a:lvl2pPr marL="914400">
              <a:buClr>
                <a:schemeClr val="tx1"/>
              </a:buClr>
              <a:buSzPct val="80000"/>
              <a:defRPr/>
            </a:lvl2pPr>
            <a:lvl3pPr marL="1371600">
              <a:buClr>
                <a:schemeClr val="tx1"/>
              </a:buClr>
              <a:buSzPct val="80000"/>
              <a:defRPr/>
            </a:lvl3pPr>
            <a:lvl4pPr marL="1828800">
              <a:buClr>
                <a:schemeClr val="tx1"/>
              </a:buClr>
              <a:buSzPct val="80000"/>
              <a:defRPr/>
            </a:lvl4pPr>
            <a:lvl5pPr marL="2286000">
              <a:buClr>
                <a:schemeClr val="tx1"/>
              </a:buClr>
              <a:buSzPct val="80000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1171EC5-29BE-C106-1E9B-0CBDB598A131}"/>
              </a:ext>
            </a:extLst>
          </p:cNvPr>
          <p:cNvCxnSpPr>
            <a:cxnSpLocks/>
          </p:cNvCxnSpPr>
          <p:nvPr userDrawn="1"/>
        </p:nvCxnSpPr>
        <p:spPr>
          <a:xfrm>
            <a:off x="1298448" y="6111876"/>
            <a:ext cx="41148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62147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ligh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160" y="1097280"/>
            <a:ext cx="9821955" cy="914400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13049-5F46-053E-6279-8183259649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80160" y="2377440"/>
            <a:ext cx="4663440" cy="3566160"/>
          </a:xfrm>
          <a:solidFill>
            <a:schemeClr val="accent1">
              <a:lumMod val="20000"/>
              <a:lumOff val="80000"/>
            </a:schemeClr>
          </a:solidFill>
        </p:spPr>
        <p:txBody>
          <a:bodyPr lIns="365760" tIns="365760" rIns="365760" bIns="365760">
            <a:normAutofit/>
          </a:bodyPr>
          <a:lstStyle>
            <a:lvl1pPr marL="457200">
              <a:lnSpc>
                <a:spcPct val="90000"/>
              </a:lnSpc>
              <a:spcBef>
                <a:spcPts val="1400"/>
              </a:spcBef>
              <a:buClr>
                <a:schemeClr val="tx1"/>
              </a:buClr>
              <a:buSzPct val="80000"/>
              <a:defRPr sz="1800"/>
            </a:lvl1pPr>
            <a:lvl2pPr marL="914400">
              <a:lnSpc>
                <a:spcPct val="90000"/>
              </a:lnSpc>
              <a:buClr>
                <a:schemeClr val="tx1"/>
              </a:buClr>
              <a:buSzPct val="80000"/>
              <a:defRPr sz="1600"/>
            </a:lvl2pPr>
            <a:lvl3pPr marL="1371600">
              <a:lnSpc>
                <a:spcPct val="90000"/>
              </a:lnSpc>
              <a:buClr>
                <a:schemeClr val="tx1"/>
              </a:buClr>
              <a:buSzPct val="80000"/>
              <a:defRPr sz="1400"/>
            </a:lvl3pPr>
            <a:lvl4pPr marL="1828800">
              <a:lnSpc>
                <a:spcPct val="90000"/>
              </a:lnSpc>
              <a:buClr>
                <a:schemeClr val="tx1"/>
              </a:buClr>
              <a:buSzPct val="80000"/>
              <a:defRPr sz="1200"/>
            </a:lvl4pPr>
            <a:lvl5pPr marL="2286000">
              <a:lnSpc>
                <a:spcPct val="90000"/>
              </a:lnSpc>
              <a:buClr>
                <a:schemeClr val="tx1"/>
              </a:buClr>
              <a:buSzPct val="80000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DFB03A-367B-9ADA-8071-E22871EC11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9360" y="2377440"/>
            <a:ext cx="4663440" cy="3566160"/>
          </a:xfrm>
          <a:solidFill>
            <a:schemeClr val="accent1">
              <a:lumMod val="20000"/>
              <a:lumOff val="80000"/>
            </a:schemeClr>
          </a:solidFill>
        </p:spPr>
        <p:txBody>
          <a:bodyPr lIns="365760" tIns="365760" rIns="365760" bIns="365760">
            <a:normAutofit/>
          </a:bodyPr>
          <a:lstStyle>
            <a:lvl1pPr marL="457200">
              <a:lnSpc>
                <a:spcPct val="90000"/>
              </a:lnSpc>
              <a:spcBef>
                <a:spcPts val="1400"/>
              </a:spcBef>
              <a:buClr>
                <a:schemeClr val="tx1"/>
              </a:buClr>
              <a:buSzPct val="80000"/>
              <a:defRPr sz="1800"/>
            </a:lvl1pPr>
            <a:lvl2pPr marL="914400">
              <a:lnSpc>
                <a:spcPct val="90000"/>
              </a:lnSpc>
              <a:buClr>
                <a:schemeClr val="tx1"/>
              </a:buClr>
              <a:buSzPct val="80000"/>
              <a:defRPr sz="1600"/>
            </a:lvl2pPr>
            <a:lvl3pPr marL="1371600">
              <a:lnSpc>
                <a:spcPct val="90000"/>
              </a:lnSpc>
              <a:buClr>
                <a:schemeClr val="tx1"/>
              </a:buClr>
              <a:buSzPct val="80000"/>
              <a:defRPr sz="1400"/>
            </a:lvl3pPr>
            <a:lvl4pPr marL="1828800">
              <a:lnSpc>
                <a:spcPct val="90000"/>
              </a:lnSpc>
              <a:buClr>
                <a:schemeClr val="tx1"/>
              </a:buClr>
              <a:buSzPct val="80000"/>
              <a:defRPr sz="1200"/>
            </a:lvl4pPr>
            <a:lvl5pPr marL="2286000">
              <a:lnSpc>
                <a:spcPct val="90000"/>
              </a:lnSpc>
              <a:buClr>
                <a:schemeClr val="tx1"/>
              </a:buClr>
              <a:buSzPct val="80000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41554B7-BB36-76F6-DD79-11088AA69E82}"/>
              </a:ext>
            </a:extLst>
          </p:cNvPr>
          <p:cNvCxnSpPr>
            <a:cxnSpLocks/>
          </p:cNvCxnSpPr>
          <p:nvPr userDrawn="1"/>
        </p:nvCxnSpPr>
        <p:spPr>
          <a:xfrm>
            <a:off x="1295400" y="822960"/>
            <a:ext cx="41148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81088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9BC2AC2-003C-AACD-1271-F2F8FBE8F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160" y="1097280"/>
            <a:ext cx="5029200" cy="1828800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D758F50-A87C-F2A1-40E8-08F07081E9C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84848" y="1097280"/>
            <a:ext cx="4572000" cy="1828800"/>
          </a:xfrm>
          <a:noFill/>
        </p:spPr>
        <p:txBody>
          <a:bodyPr lIns="0" tIns="0" rIns="0" bIns="0">
            <a:normAutofit/>
          </a:bodyPr>
          <a:lstStyle>
            <a:lvl1pPr marL="457200">
              <a:spcBef>
                <a:spcPts val="1400"/>
              </a:spcBef>
              <a:buSzPct val="80000"/>
              <a:defRPr sz="1800"/>
            </a:lvl1pPr>
            <a:lvl2pPr marL="914400">
              <a:buSzPct val="80000"/>
              <a:defRPr sz="1600"/>
            </a:lvl2pPr>
            <a:lvl3pPr marL="1371600">
              <a:buSzPct val="80000"/>
              <a:defRPr sz="1400"/>
            </a:lvl3pPr>
            <a:lvl4pPr marL="1828800">
              <a:buSzPct val="80000"/>
              <a:defRPr sz="1200"/>
            </a:lvl4pPr>
            <a:lvl5pPr marL="2286000">
              <a:buSzPct val="80000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023B02AB-1DB6-AF79-E1B3-175C76BE57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80160" y="3172968"/>
            <a:ext cx="10076688" cy="3108960"/>
          </a:xfrm>
          <a:noFill/>
        </p:spPr>
        <p:txBody>
          <a:bodyPr lIns="0" tIns="0" rIns="0" bIns="0">
            <a:normAutofit/>
          </a:bodyPr>
          <a:lstStyle>
            <a:lvl1pPr marL="457200">
              <a:spcBef>
                <a:spcPts val="1400"/>
              </a:spcBef>
              <a:buSzPct val="80000"/>
              <a:defRPr sz="1800"/>
            </a:lvl1pPr>
            <a:lvl2pPr marL="914400">
              <a:buSzPct val="80000"/>
              <a:defRPr sz="1600"/>
            </a:lvl2pPr>
            <a:lvl3pPr marL="1371600">
              <a:buSzPct val="80000"/>
              <a:defRPr sz="1400"/>
            </a:lvl3pPr>
            <a:lvl4pPr marL="1828800">
              <a:buSzPct val="80000"/>
              <a:defRPr sz="1200"/>
            </a:lvl4pPr>
            <a:lvl5pPr marL="2286000">
              <a:buSzPct val="80000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2041A78-2CBE-4D73-EF5D-E65139C79DC2}"/>
              </a:ext>
            </a:extLst>
          </p:cNvPr>
          <p:cNvCxnSpPr>
            <a:cxnSpLocks/>
          </p:cNvCxnSpPr>
          <p:nvPr userDrawn="1"/>
        </p:nvCxnSpPr>
        <p:spPr>
          <a:xfrm>
            <a:off x="1295400" y="822960"/>
            <a:ext cx="41148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27748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609600"/>
            <a:ext cx="9821955" cy="125611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5400" y="1855945"/>
            <a:ext cx="9821955" cy="435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78A08F60-CEF1-832D-D403-282EA76CBE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20624" y="6019801"/>
            <a:ext cx="457200" cy="1841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200" cap="all" spc="200" baseline="0">
                <a:solidFill>
                  <a:schemeClr val="accent1"/>
                </a:solidFill>
                <a:latin typeface="Posterama" panose="020B0504020200020000" pitchFamily="34" charset="0"/>
              </a:defRPr>
            </a:lvl1pPr>
          </a:lstStyle>
          <a:p>
            <a:fld id="{75DF2D63-3FF5-D547-96B9-BE9CCD1ABA5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74" r:id="rId3"/>
    <p:sldLayoutId id="2147483675" r:id="rId4"/>
    <p:sldLayoutId id="2147483664" r:id="rId5"/>
    <p:sldLayoutId id="2147483676" r:id="rId6"/>
    <p:sldLayoutId id="2147483677" r:id="rId7"/>
    <p:sldLayoutId id="2147483681" r:id="rId8"/>
    <p:sldLayoutId id="2147483682" r:id="rId9"/>
    <p:sldLayoutId id="2147483683" r:id="rId10"/>
    <p:sldLayoutId id="2147483680" r:id="rId11"/>
    <p:sldLayoutId id="2147483684" r:id="rId12"/>
    <p:sldLayoutId id="2147483673" r:id="rId13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 cap="all" spc="300" baseline="0">
          <a:solidFill>
            <a:schemeClr val="tx1"/>
          </a:solidFill>
          <a:latin typeface="+mj-lt"/>
          <a:ea typeface="+mj-ea"/>
          <a:cs typeface="Posterama" panose="020B0504020200020000" pitchFamily="34" charset="0"/>
        </a:defRPr>
      </a:lvl1pPr>
    </p:titleStyle>
    <p:bodyStyle>
      <a:lvl1pPr marL="228600" indent="-4572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1"/>
        </a:buClr>
        <a:buFont typeface="Courier New" panose="02070309020205020404" pitchFamily="49" charset="0"/>
        <a:buChar char="o"/>
        <a:defRPr sz="2400" b="0" i="0" kern="1200" cap="none" baseline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4572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Courier New" panose="02070309020205020404" pitchFamily="49" charset="0"/>
        <a:buChar char="o"/>
        <a:defRPr sz="2000" b="0" i="0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4572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Courier New" panose="02070309020205020404" pitchFamily="49" charset="0"/>
        <a:buChar char="o"/>
        <a:defRPr sz="1800" b="0" i="0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4572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Courier New" panose="02070309020205020404" pitchFamily="49" charset="0"/>
        <a:buChar char="o"/>
        <a:defRPr sz="1600" b="0" i="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4572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Courier New" panose="02070309020205020404" pitchFamily="49" charset="0"/>
        <a:buChar char="o"/>
        <a:defRPr sz="1400" b="0" i="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240">
          <p15:clr>
            <a:srgbClr val="547EBF"/>
          </p15:clr>
        </p15:guide>
        <p15:guide id="4" orient="horz" pos="240">
          <p15:clr>
            <a:srgbClr val="547EBF"/>
          </p15:clr>
        </p15:guide>
        <p15:guide id="5" pos="7440">
          <p15:clr>
            <a:srgbClr val="547EBF"/>
          </p15:clr>
        </p15:guide>
        <p15:guide id="6" orient="horz" pos="4080">
          <p15:clr>
            <a:srgbClr val="547EBF"/>
          </p15:clr>
        </p15:guide>
        <p15:guide id="7" pos="3960">
          <p15:clr>
            <a:srgbClr val="547EBF"/>
          </p15:clr>
        </p15:guide>
        <p15:guide id="8" pos="3720">
          <p15:clr>
            <a:srgbClr val="547EBF"/>
          </p15:clr>
        </p15:guide>
        <p15:guide id="9" pos="2112">
          <p15:clr>
            <a:srgbClr val="547EBF"/>
          </p15:clr>
        </p15:guide>
        <p15:guide id="10" pos="1848">
          <p15:clr>
            <a:srgbClr val="547EBF"/>
          </p15:clr>
        </p15:guide>
        <p15:guide id="11" pos="5568">
          <p15:clr>
            <a:srgbClr val="547EBF"/>
          </p15:clr>
        </p15:guide>
        <p15:guide id="12" pos="5832">
          <p15:clr>
            <a:srgbClr val="547EBF"/>
          </p15:clr>
        </p15:guide>
        <p15:guide id="13" pos="4968">
          <p15:clr>
            <a:srgbClr val="9FCC3B"/>
          </p15:clr>
        </p15:guide>
        <p15:guide id="14" pos="5208">
          <p15:clr>
            <a:srgbClr val="9FCC3B"/>
          </p15:clr>
        </p15:guide>
        <p15:guide id="15" pos="2712">
          <p15:clr>
            <a:srgbClr val="9FCC3B"/>
          </p15:clr>
        </p15:guide>
        <p15:guide id="16" pos="2472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n eyeball&#10;&#10;AI-generated content may be incorrect.">
            <a:extLst>
              <a:ext uri="{FF2B5EF4-FFF2-40B4-BE49-F238E27FC236}">
                <a16:creationId xmlns:a16="http://schemas.microsoft.com/office/drawing/2014/main" id="{724E6DCE-BEDC-A1E6-D6FE-27211A55C1B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4006721" y="1211925"/>
            <a:ext cx="4178557" cy="4178557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305E10E9-9AB7-0642-D4C4-DDFDAB7B5B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388" y="1819406"/>
            <a:ext cx="11109224" cy="2968904"/>
          </a:xfrm>
        </p:spPr>
        <p:txBody>
          <a:bodyPr/>
          <a:lstStyle/>
          <a:p>
            <a:r>
              <a:rPr lang="en-US" cap="none" dirty="0" err="1"/>
              <a:t>iDETECT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400" dirty="0"/>
              <a:t>AI Powered Retinal Disease Detection from Fundus Images</a:t>
            </a:r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A1307D8B-2864-21B6-1CE1-B605F29281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820982"/>
            <a:ext cx="9144000" cy="697806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 sz="2000" dirty="0"/>
              <a:t>Shahbaaz ahmed </a:t>
            </a:r>
            <a:r>
              <a:rPr lang="en-US" sz="2000" dirty="0" err="1"/>
              <a:t>sadiq</a:t>
            </a:r>
            <a:endParaRPr lang="en-US" sz="2000" dirty="0"/>
          </a:p>
          <a:p>
            <a:r>
              <a:rPr lang="en-US" sz="2000" dirty="0"/>
              <a:t>Fahad Abdulrahman </a:t>
            </a:r>
            <a:r>
              <a:rPr lang="en-US" sz="2000" dirty="0" err="1"/>
              <a:t>alothman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8552154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EB422-1287-FCEB-63CE-599FDC8468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160" y="1097280"/>
            <a:ext cx="4114800" cy="2286000"/>
          </a:xfrm>
        </p:spPr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038CD2-9585-7E51-5359-D52935A77D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4533" y="1851415"/>
            <a:ext cx="4114800" cy="3246611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introduction</a:t>
            </a:r>
          </a:p>
          <a:p>
            <a:r>
              <a:rPr lang="en-US" dirty="0"/>
              <a:t>RET-CLIP Explained — And How We Applied It</a:t>
            </a:r>
          </a:p>
          <a:p>
            <a:r>
              <a:rPr lang="en-IN" dirty="0"/>
              <a:t>Challenges faced</a:t>
            </a:r>
            <a:endParaRPr lang="en-US" dirty="0"/>
          </a:p>
        </p:txBody>
      </p:sp>
      <p:pic>
        <p:nvPicPr>
          <p:cNvPr id="9" name="Picture Placeholder 8" descr="A diagram of the eye&#10;&#10;AI-generated content may be incorrect.">
            <a:extLst>
              <a:ext uri="{FF2B5EF4-FFF2-40B4-BE49-F238E27FC236}">
                <a16:creationId xmlns:a16="http://schemas.microsoft.com/office/drawing/2014/main" id="{A8D12917-BD17-403B-EB6E-20DF6968985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5757" b="5757"/>
          <a:stretch>
            <a:fillRect/>
          </a:stretch>
        </p:blipFill>
        <p:spPr>
          <a:xfrm>
            <a:off x="5687568" y="1435608"/>
            <a:ext cx="5777601" cy="3977640"/>
          </a:xfr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108664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ABE40-AA00-F366-A36A-B3F1AADBF0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160" y="1097280"/>
            <a:ext cx="9820656" cy="914400"/>
          </a:xfrm>
        </p:spPr>
        <p:txBody>
          <a:bodyPr anchor="t" anchorCtr="0">
            <a:normAutofit/>
          </a:bodyPr>
          <a:lstStyle/>
          <a:p>
            <a:r>
              <a:rPr lang="en-US" dirty="0"/>
              <a:t>introduction</a:t>
            </a:r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99058E17-80B3-F3F9-AF6A-0518C39D940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/>
        </p:blipFill>
        <p:spPr>
          <a:xfrm>
            <a:off x="1280160" y="2167331"/>
            <a:ext cx="3620913" cy="3025274"/>
          </a:xfrm>
          <a:noFill/>
          <a:ln>
            <a:solidFill>
              <a:schemeClr val="bg1"/>
            </a:solidFill>
          </a:ln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72446868-83F0-CEEF-5E60-6D55C93B52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19025" y="2167331"/>
            <a:ext cx="5846628" cy="455590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IN" sz="2800" dirty="0"/>
              <a:t>Retinal Disease Detection: </a:t>
            </a:r>
            <a:r>
              <a:rPr lang="en-US" sz="2800" dirty="0"/>
              <a:t>Prevent vision loss early: many eye diseases start quietly; early detection can save sight</a:t>
            </a:r>
          </a:p>
          <a:p>
            <a:pPr>
              <a:lnSpc>
                <a:spcPct val="90000"/>
              </a:lnSpc>
            </a:pPr>
            <a:r>
              <a:rPr lang="en-US" sz="2800" dirty="0"/>
              <a:t>Fundus photos: color pictures of the back of the eye (retina) taken with a standard eye camera</a:t>
            </a:r>
          </a:p>
          <a:p>
            <a:pPr>
              <a:lnSpc>
                <a:spcPct val="90000"/>
              </a:lnSpc>
            </a:pPr>
            <a:r>
              <a:rPr lang="en-US" sz="2800" dirty="0"/>
              <a:t>Catches silent changes from diabetes, glaucoma, macular degeneration, and high blood pressure before vision drops.</a:t>
            </a:r>
          </a:p>
          <a:p>
            <a:pPr marL="457200" lvl="1" indent="0">
              <a:lnSpc>
                <a:spcPct val="90000"/>
              </a:lnSpc>
              <a:buNone/>
            </a:pPr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10080375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12" descr="A screenshot of a screenshot of a screenshot of a person's eyes&#10;&#10;AI-generated content may be incorrect.">
            <a:extLst>
              <a:ext uri="{FF2B5EF4-FFF2-40B4-BE49-F238E27FC236}">
                <a16:creationId xmlns:a16="http://schemas.microsoft.com/office/drawing/2014/main" id="{14A7AB71-A0C4-E3A0-465E-7BEDAA42C08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tretch/>
        </p:blipFill>
        <p:spPr>
          <a:xfrm>
            <a:off x="2733493" y="68262"/>
            <a:ext cx="5780470" cy="6721475"/>
          </a:xfrm>
          <a:noFill/>
        </p:spPr>
      </p:pic>
    </p:spTree>
    <p:extLst>
      <p:ext uri="{BB962C8B-B14F-4D97-AF65-F5344CB8AC3E}">
        <p14:creationId xmlns:p14="http://schemas.microsoft.com/office/powerpoint/2010/main" val="4351953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3C7A2F-1D4A-21BE-8972-361E9055FA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891AF522-0DA1-D9F4-C645-22E14DA85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Ret-clip foundational model</a:t>
            </a:r>
          </a:p>
        </p:txBody>
      </p:sp>
      <p:pic>
        <p:nvPicPr>
          <p:cNvPr id="15" name="Content Placeholder 14" descr="A diagram of a ret-clip foundation model&#10;&#10;AI-generated content may be incorrect.">
            <a:extLst>
              <a:ext uri="{FF2B5EF4-FFF2-40B4-BE49-F238E27FC236}">
                <a16:creationId xmlns:a16="http://schemas.microsoft.com/office/drawing/2014/main" id="{A9F9C672-A355-812A-CCF0-512F1264A77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460378" y="1728316"/>
            <a:ext cx="9451462" cy="4803113"/>
          </a:xfrm>
        </p:spPr>
      </p:pic>
    </p:spTree>
    <p:extLst>
      <p:ext uri="{BB962C8B-B14F-4D97-AF65-F5344CB8AC3E}">
        <p14:creationId xmlns:p14="http://schemas.microsoft.com/office/powerpoint/2010/main" val="20289408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2B0953-F96D-BC68-8DE3-8A756E8A87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RET-CLIP: Our Practical Build</a:t>
            </a:r>
            <a:br>
              <a:rPr lang="en-US" dirty="0"/>
            </a:br>
            <a:endParaRPr lang="en-IN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657C2E00-B6A7-9996-CECC-B5F18AFA81F0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899405026"/>
              </p:ext>
            </p:extLst>
          </p:nvPr>
        </p:nvGraphicFramePr>
        <p:xfrm>
          <a:off x="1353016" y="1759975"/>
          <a:ext cx="9674943" cy="4971636"/>
        </p:xfrm>
        <a:graphic>
          <a:graphicData uri="http://schemas.openxmlformats.org/drawingml/2006/table">
            <a:tbl>
              <a:tblPr>
                <a:tableStyleId>{284E427A-3D55-4303-BF80-6455036E1DE7}</a:tableStyleId>
              </a:tblPr>
              <a:tblGrid>
                <a:gridCol w="3218813">
                  <a:extLst>
                    <a:ext uri="{9D8B030D-6E8A-4147-A177-3AD203B41FA5}">
                      <a16:colId xmlns:a16="http://schemas.microsoft.com/office/drawing/2014/main" val="2899628345"/>
                    </a:ext>
                  </a:extLst>
                </a:gridCol>
                <a:gridCol w="3228065">
                  <a:extLst>
                    <a:ext uri="{9D8B030D-6E8A-4147-A177-3AD203B41FA5}">
                      <a16:colId xmlns:a16="http://schemas.microsoft.com/office/drawing/2014/main" val="257140222"/>
                    </a:ext>
                  </a:extLst>
                </a:gridCol>
                <a:gridCol w="3228065">
                  <a:extLst>
                    <a:ext uri="{9D8B030D-6E8A-4147-A177-3AD203B41FA5}">
                      <a16:colId xmlns:a16="http://schemas.microsoft.com/office/drawing/2014/main" val="533714042"/>
                    </a:ext>
                  </a:extLst>
                </a:gridCol>
              </a:tblGrid>
              <a:tr h="42311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dirty="0"/>
                        <a:t>TOPIC</a:t>
                      </a:r>
                      <a:endParaRPr lang="en-IN" sz="16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2565" marR="42565" marT="21282" marB="21282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dirty="0"/>
                        <a:t>RET-CLIP (ORIGINAL)</a:t>
                      </a:r>
                      <a:endParaRPr lang="en-IN" sz="16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2565" marR="42565" marT="21282" marB="21282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dirty="0"/>
                        <a:t>OUR PROJECT</a:t>
                      </a:r>
                      <a:endParaRPr lang="en-IN" sz="16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2565" marR="42565" marT="21282" marB="21282" anchor="ctr"/>
                </a:tc>
                <a:extLst>
                  <a:ext uri="{0D108BD9-81ED-4DB2-BD59-A6C34878D82A}">
                    <a16:rowId xmlns:a16="http://schemas.microsoft.com/office/drawing/2014/main" val="2142080933"/>
                  </a:ext>
                </a:extLst>
              </a:tr>
              <a:tr h="74045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dirty="0">
                          <a:latin typeface="+mn-lt"/>
                          <a:cs typeface="Times New Roman" panose="02020603050405020304" pitchFamily="18" charset="0"/>
                        </a:rPr>
                        <a:t>Dataset</a:t>
                      </a:r>
                    </a:p>
                  </a:txBody>
                  <a:tcPr marL="42565" marR="42565" marT="21282" marB="21282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0" dirty="0">
                          <a:latin typeface="+mn-lt"/>
                          <a:cs typeface="Times New Roman" panose="02020603050405020304" pitchFamily="18" charset="0"/>
                        </a:rPr>
                        <a:t>Retinal datasets with Chinese-language metadata (various sources)</a:t>
                      </a:r>
                      <a:endParaRPr lang="en-IN" sz="1600" b="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42565" marR="42565" marT="21282" marB="21282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0" dirty="0"/>
                        <a:t>ODIR-5K binocular fundus set (left + right) with keywords</a:t>
                      </a:r>
                      <a:endParaRPr lang="en-IN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2565" marR="42565" marT="21282" marB="21282" anchor="ctr"/>
                </a:tc>
                <a:extLst>
                  <a:ext uri="{0D108BD9-81ED-4DB2-BD59-A6C34878D82A}">
                    <a16:rowId xmlns:a16="http://schemas.microsoft.com/office/drawing/2014/main" val="2365403165"/>
                  </a:ext>
                </a:extLst>
              </a:tr>
              <a:tr h="74045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dirty="0"/>
                        <a:t>Text encoder</a:t>
                      </a:r>
                      <a:endParaRPr lang="en-IN" sz="16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2565" marR="42565" marT="21282" marB="21282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dirty="0"/>
                        <a:t>Trained on Chinese</a:t>
                      </a:r>
                      <a:endParaRPr lang="en-IN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2565" marR="42565" marT="21282" marB="21282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dirty="0"/>
                        <a:t>English biomedical (</a:t>
                      </a:r>
                      <a:r>
                        <a:rPr lang="en-IN" sz="1600" b="0" dirty="0" err="1"/>
                        <a:t>PubMedBERT</a:t>
                      </a:r>
                      <a:r>
                        <a:rPr lang="en-IN" sz="1600" b="0" dirty="0"/>
                        <a:t>/</a:t>
                      </a:r>
                      <a:r>
                        <a:rPr lang="en-IN" sz="1600" b="0" dirty="0" err="1"/>
                        <a:t>BioBERT</a:t>
                      </a:r>
                      <a:r>
                        <a:rPr lang="en-IN" sz="1600" b="0" dirty="0"/>
                        <a:t>)</a:t>
                      </a:r>
                      <a:endParaRPr lang="en-IN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2565" marR="42565" marT="21282" marB="21282" anchor="ctr"/>
                </a:tc>
                <a:extLst>
                  <a:ext uri="{0D108BD9-81ED-4DB2-BD59-A6C34878D82A}">
                    <a16:rowId xmlns:a16="http://schemas.microsoft.com/office/drawing/2014/main" val="1564709762"/>
                  </a:ext>
                </a:extLst>
              </a:tr>
              <a:tr h="42311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dirty="0"/>
                        <a:t>Prompts</a:t>
                      </a:r>
                      <a:endParaRPr lang="en-IN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2565" marR="42565" marT="21282" marB="21282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dirty="0"/>
                        <a:t>Best in </a:t>
                      </a:r>
                      <a:r>
                        <a:rPr lang="en-IN" sz="1600" b="0" dirty="0"/>
                        <a:t>Chinese</a:t>
                      </a:r>
                      <a:endParaRPr lang="en-IN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2565" marR="42565" marT="21282" marB="21282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0" dirty="0"/>
                        <a:t>Plain English </a:t>
                      </a:r>
                      <a:r>
                        <a:rPr lang="en-US" sz="1600" dirty="0"/>
                        <a:t>from ODIR keywords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2565" marR="42565" marT="21282" marB="21282" anchor="ctr"/>
                </a:tc>
                <a:extLst>
                  <a:ext uri="{0D108BD9-81ED-4DB2-BD59-A6C34878D82A}">
                    <a16:rowId xmlns:a16="http://schemas.microsoft.com/office/drawing/2014/main" val="3632702936"/>
                  </a:ext>
                </a:extLst>
              </a:tr>
              <a:tr h="42311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dirty="0"/>
                        <a:t>Images</a:t>
                      </a:r>
                      <a:endParaRPr lang="en-IN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2565" marR="42565" marT="21282" marB="21282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dirty="0"/>
                        <a:t>Both eyes </a:t>
                      </a:r>
                      <a:r>
                        <a:rPr lang="en-IN" sz="1600" dirty="0"/>
                        <a:t>(left + right)</a:t>
                      </a:r>
                      <a:endParaRPr lang="en-IN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2565" marR="42565" marT="21282" marB="21282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dirty="0"/>
                        <a:t>Both eyes </a:t>
                      </a:r>
                      <a:r>
                        <a:rPr lang="en-IN" sz="1600" dirty="0"/>
                        <a:t>(left + right)</a:t>
                      </a:r>
                      <a:endParaRPr lang="en-IN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2565" marR="42565" marT="21282" marB="21282" anchor="ctr"/>
                </a:tc>
                <a:extLst>
                  <a:ext uri="{0D108BD9-81ED-4DB2-BD59-A6C34878D82A}">
                    <a16:rowId xmlns:a16="http://schemas.microsoft.com/office/drawing/2014/main" val="287093590"/>
                  </a:ext>
                </a:extLst>
              </a:tr>
              <a:tr h="74045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/>
                        <a:t>How we test</a:t>
                      </a:r>
                      <a:endParaRPr lang="en-IN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2565" marR="42565" marT="21282" marB="21282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dirty="0"/>
                        <a:t>Zero-shot</a:t>
                      </a:r>
                      <a:r>
                        <a:rPr lang="en-IN" sz="1600" dirty="0"/>
                        <a:t> from words</a:t>
                      </a:r>
                      <a:endParaRPr lang="en-IN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2565" marR="42565" marT="21282" marB="21282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0" dirty="0"/>
                        <a:t>Zero-shot + simple extra learner </a:t>
                      </a:r>
                      <a:r>
                        <a:rPr lang="en-US" sz="1600" dirty="0"/>
                        <a:t>(linear probe)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2565" marR="42565" marT="21282" marB="21282" anchor="ctr"/>
                </a:tc>
                <a:extLst>
                  <a:ext uri="{0D108BD9-81ED-4DB2-BD59-A6C34878D82A}">
                    <a16:rowId xmlns:a16="http://schemas.microsoft.com/office/drawing/2014/main" val="2479712007"/>
                  </a:ext>
                </a:extLst>
              </a:tr>
              <a:tr h="74045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/>
                        <a:t>Data handling</a:t>
                      </a:r>
                      <a:endParaRPr lang="en-IN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2565" marR="42565" marT="21282" marB="21282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/>
                        <a:t>Standard files</a:t>
                      </a:r>
                      <a:endParaRPr lang="en-IN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2565" marR="42565" marT="21282" marB="21282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dirty="0"/>
                        <a:t>Clean splits + LMDB </a:t>
                      </a:r>
                      <a:r>
                        <a:rPr lang="en-IN" sz="1600" dirty="0"/>
                        <a:t>for fast, repeatable runs</a:t>
                      </a:r>
                      <a:endParaRPr lang="en-IN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2565" marR="42565" marT="21282" marB="21282" anchor="ctr"/>
                </a:tc>
                <a:extLst>
                  <a:ext uri="{0D108BD9-81ED-4DB2-BD59-A6C34878D82A}">
                    <a16:rowId xmlns:a16="http://schemas.microsoft.com/office/drawing/2014/main" val="2522371828"/>
                  </a:ext>
                </a:extLst>
              </a:tr>
              <a:tr h="74045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/>
                        <a:t>Aim</a:t>
                      </a:r>
                      <a:endParaRPr lang="en-IN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2565" marR="42565" marT="21282" marB="21282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/>
                        <a:t>Show open-vocabulary idea</a:t>
                      </a:r>
                      <a:endParaRPr lang="en-IN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2565" marR="42565" marT="21282" marB="21282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/>
                        <a:t>Make it </a:t>
                      </a:r>
                      <a:r>
                        <a:rPr lang="en-US" sz="1600" b="0" dirty="0"/>
                        <a:t>practical in English </a:t>
                      </a:r>
                      <a:r>
                        <a:rPr lang="en-US" sz="1600" dirty="0"/>
                        <a:t>and easy to evaluate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2565" marR="42565" marT="21282" marB="21282" anchor="ctr"/>
                </a:tc>
                <a:extLst>
                  <a:ext uri="{0D108BD9-81ED-4DB2-BD59-A6C34878D82A}">
                    <a16:rowId xmlns:a16="http://schemas.microsoft.com/office/drawing/2014/main" val="1429693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315716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0034E89-1952-5288-08A0-70A4A73BE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160" y="1097280"/>
            <a:ext cx="9820656" cy="914400"/>
          </a:xfrm>
        </p:spPr>
        <p:txBody>
          <a:bodyPr anchor="t" anchorCtr="0">
            <a:normAutofit/>
          </a:bodyPr>
          <a:lstStyle/>
          <a:p>
            <a:r>
              <a:rPr lang="en-US" dirty="0"/>
              <a:t>challenges</a:t>
            </a: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DC23EB2B-2285-3C42-31D8-4D87E34CF22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/>
        </p:blipFill>
        <p:spPr>
          <a:xfrm>
            <a:off x="736738" y="1899138"/>
            <a:ext cx="5041680" cy="3907302"/>
          </a:xfrm>
          <a:noFill/>
        </p:spPr>
      </p:pic>
      <p:sp>
        <p:nvSpPr>
          <p:cNvPr id="5" name="Rectangle 1">
            <a:extLst>
              <a:ext uri="{FF2B5EF4-FFF2-40B4-BE49-F238E27FC236}">
                <a16:creationId xmlns:a16="http://schemas.microsoft.com/office/drawing/2014/main" id="{4FC40FBC-9712-1A06-F7B1-82194108FE15}"/>
              </a:ext>
            </a:extLst>
          </p:cNvPr>
          <p:cNvSpPr>
            <a:spLocks noGrp="1" noChangeArrowheads="1"/>
          </p:cNvSpPr>
          <p:nvPr>
            <p:ph sz="half" idx="2"/>
          </p:nvPr>
        </p:nvSpPr>
        <p:spPr bwMode="auto">
          <a:xfrm>
            <a:off x="5796903" y="1683975"/>
            <a:ext cx="5303913" cy="4076745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pPr marR="0" lvl="0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effectLst/>
              </a:rPr>
              <a:t>GPU unavailability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</a:rPr>
              <a:t>→ training and feature extraction were very slow</a:t>
            </a:r>
          </a:p>
          <a:p>
            <a:pPr marR="0" lvl="0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effectLst/>
              </a:rPr>
              <a:t>Runtime disconnections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</a:rPr>
              <a:t> during long cells/runs</a:t>
            </a:r>
          </a:p>
          <a:p>
            <a:pPr marR="0" lvl="0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effectLst/>
              </a:rPr>
              <a:t>Memory limits (RAM)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</a:rPr>
              <a:t> → out-of-memory errors on big batches</a:t>
            </a:r>
          </a:p>
          <a:p>
            <a:pPr marR="0" lvl="0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effectLst/>
              </a:rPr>
              <a:t>Library/version conflicts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</a:rPr>
              <a:t> (Torch/CUDA/packages) blocking runs</a:t>
            </a:r>
          </a:p>
          <a:p>
            <a:pPr marR="0" lvl="0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effectLst/>
              </a:rPr>
              <a:t>Language mismatch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</a:rPr>
              <a:t> (Chinese text model vs. English prompts) affecting accuracy</a:t>
            </a:r>
          </a:p>
        </p:txBody>
      </p:sp>
    </p:spTree>
    <p:extLst>
      <p:ext uri="{BB962C8B-B14F-4D97-AF65-F5344CB8AC3E}">
        <p14:creationId xmlns:p14="http://schemas.microsoft.com/office/powerpoint/2010/main" val="30580855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E39FA-84F2-3624-49D6-32B9E0363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163824"/>
            <a:ext cx="10515600" cy="2322576"/>
          </a:xfrm>
          <a:noFill/>
        </p:spPr>
        <p:txBody>
          <a:bodyPr bIns="0" anchor="ctr" anchorCtr="0"/>
          <a:lstStyle/>
          <a:p>
            <a:r>
              <a:rPr lang="en-US" dirty="0"/>
              <a:t>Thank you</a:t>
            </a:r>
          </a:p>
        </p:txBody>
      </p:sp>
      <p:pic>
        <p:nvPicPr>
          <p:cNvPr id="7" name="Picture Placeholder 25">
            <a:extLst>
              <a:ext uri="{FF2B5EF4-FFF2-40B4-BE49-F238E27FC236}">
                <a16:creationId xmlns:a16="http://schemas.microsoft.com/office/drawing/2014/main" id="{F46DA087-2662-0725-53F9-CF835D1DC8F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26485" t="28079" r="26237" b="27719"/>
          <a:stretch>
            <a:fillRect/>
          </a:stretch>
        </p:blipFill>
        <p:spPr>
          <a:xfrm>
            <a:off x="4567551" y="917406"/>
            <a:ext cx="3056897" cy="2857920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04BCD3-171F-C06E-AC4E-108832525DF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372190" y="6277383"/>
            <a:ext cx="10515600" cy="440541"/>
          </a:xfrm>
        </p:spPr>
        <p:txBody>
          <a:bodyPr anchor="t" anchorCtr="0"/>
          <a:lstStyle/>
          <a:p>
            <a:r>
              <a:rPr lang="en-US" dirty="0"/>
              <a:t>Shahbaaz ahmed </a:t>
            </a:r>
            <a:r>
              <a:rPr lang="en-US" dirty="0" err="1"/>
              <a:t>sadiq</a:t>
            </a:r>
            <a:r>
              <a:rPr lang="en-US" dirty="0"/>
              <a:t> – 202415720 | Fahad Abdulrahman </a:t>
            </a:r>
            <a:r>
              <a:rPr lang="en-US" dirty="0" err="1"/>
              <a:t>alothman</a:t>
            </a:r>
            <a:r>
              <a:rPr lang="en-US" dirty="0"/>
              <a:t> - 201673400</a:t>
            </a:r>
          </a:p>
        </p:txBody>
      </p:sp>
    </p:spTree>
    <p:extLst>
      <p:ext uri="{BB962C8B-B14F-4D97-AF65-F5344CB8AC3E}">
        <p14:creationId xmlns:p14="http://schemas.microsoft.com/office/powerpoint/2010/main" val="487522735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Scientific Discovery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96D3ED"/>
      </a:accent1>
      <a:accent2>
        <a:srgbClr val="C7DBE1"/>
      </a:accent2>
      <a:accent3>
        <a:srgbClr val="688EBD"/>
      </a:accent3>
      <a:accent4>
        <a:srgbClr val="BCE5DD"/>
      </a:accent4>
      <a:accent5>
        <a:srgbClr val="66DDCC"/>
      </a:accent5>
      <a:accent6>
        <a:srgbClr val="E0CE61"/>
      </a:accent6>
      <a:hlink>
        <a:srgbClr val="0563C1"/>
      </a:hlink>
      <a:folHlink>
        <a:srgbClr val="954F72"/>
      </a:folHlink>
    </a:clrScheme>
    <a:fontScheme name="Custom 36">
      <a:majorFont>
        <a:latin typeface="Posterama"/>
        <a:ea typeface=""/>
        <a:cs typeface=""/>
      </a:majorFont>
      <a:minorFont>
        <a:latin typeface="Daytona Condensed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cientific discovery_V1_win32_EF_v4.potx" id="{C76E1CB0-558D-4FB9-AA8B-DAB0BFDB970A}" vid="{87D4F3E9-C3BB-413B-A87E-0B7BB674A5C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01133404-6833-4ef8-a199-0a04533d69fc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487DF1705612641B3D756076125A444" ma:contentTypeVersion="11" ma:contentTypeDescription="Create a new document." ma:contentTypeScope="" ma:versionID="ea50edc3d18987cad434553665a637f4">
  <xsd:schema xmlns:xsd="http://www.w3.org/2001/XMLSchema" xmlns:xs="http://www.w3.org/2001/XMLSchema" xmlns:p="http://schemas.microsoft.com/office/2006/metadata/properties" xmlns:ns3="01133404-6833-4ef8-a199-0a04533d69fc" targetNamespace="http://schemas.microsoft.com/office/2006/metadata/properties" ma:root="true" ma:fieldsID="e514668aff01f09b865a1a8342c38d41" ns3:_="">
    <xsd:import namespace="01133404-6833-4ef8-a199-0a04533d69fc"/>
    <xsd:element name="properties">
      <xsd:complexType>
        <xsd:sequence>
          <xsd:element name="documentManagement">
            <xsd:complexType>
              <xsd:all>
                <xsd:element ref="ns3:MediaServiceDateTaken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  <xsd:element ref="ns3:_activity" minOccurs="0"/>
                <xsd:element ref="ns3:MediaServiceSystemTags" minOccurs="0"/>
                <xsd:element ref="ns3:MediaServiceGenerationTime" minOccurs="0"/>
                <xsd:element ref="ns3:MediaServiceEventHashCode" minOccurs="0"/>
                <xsd:element ref="ns3:MediaLengthInSeconds" minOccurs="0"/>
                <xsd:element ref="ns3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1133404-6833-4ef8-a199-0a04533d69fc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_activity" ma:index="13" nillable="true" ma:displayName="_activity" ma:hidden="true" ma:internalName="_activity">
      <xsd:simpleType>
        <xsd:restriction base="dms:Note"/>
      </xsd:simpleType>
    </xsd:element>
    <xsd:element name="MediaServiceSystemTags" ma:index="14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F8397A0-8C35-4EEE-8E61-47C914415B5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881D8D6-8849-400B-8BC9-21D401C7DD06}">
  <ds:schemaRefs>
    <ds:schemaRef ds:uri="http://www.w3.org/XML/1998/namespace"/>
    <ds:schemaRef ds:uri="http://purl.org/dc/elements/1.1/"/>
    <ds:schemaRef ds:uri="http://purl.org/dc/dcmitype/"/>
    <ds:schemaRef ds:uri="01133404-6833-4ef8-a199-0a04533d69fc"/>
    <ds:schemaRef ds:uri="http://schemas.microsoft.com/office/infopath/2007/PartnerControls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58D712F1-A325-4BB0-BA6C-B26D9A4599A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1133404-6833-4ef8-a199-0a04533d69f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{81429C02-7C01-45D5-9DAA-3BE0D2F23584}tf67061901_win32</Template>
  <TotalTime>98</TotalTime>
  <Words>271</Words>
  <Application>Microsoft Office PowerPoint</Application>
  <PresentationFormat>Widescreen</PresentationFormat>
  <Paragraphs>45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6" baseType="lpstr">
      <vt:lpstr>Arial</vt:lpstr>
      <vt:lpstr>Calibri</vt:lpstr>
      <vt:lpstr>Courier New</vt:lpstr>
      <vt:lpstr>Daytona Condensed Light</vt:lpstr>
      <vt:lpstr>Posterama</vt:lpstr>
      <vt:lpstr>Times New Roman</vt:lpstr>
      <vt:lpstr>Wingdings</vt:lpstr>
      <vt:lpstr>Custom</vt:lpstr>
      <vt:lpstr>iDETECT: AI Powered Retinal Disease Detection from Fundus Images</vt:lpstr>
      <vt:lpstr>contents</vt:lpstr>
      <vt:lpstr>introduction</vt:lpstr>
      <vt:lpstr>PowerPoint Presentation</vt:lpstr>
      <vt:lpstr>Ret-clip foundational model</vt:lpstr>
      <vt:lpstr>RET-CLIP: Our Practical Build </vt:lpstr>
      <vt:lpstr>challenges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SHAHBAAZ AHMED SADIQ</dc:creator>
  <cp:lastModifiedBy>SHAHBAAZ AHMED SADIQ</cp:lastModifiedBy>
  <cp:revision>1</cp:revision>
  <dcterms:created xsi:type="dcterms:W3CDTF">2025-11-24T09:32:51Z</dcterms:created>
  <dcterms:modified xsi:type="dcterms:W3CDTF">2025-11-24T11:11:40Z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0x0101000487DF1705612641B3D756076125A444</vt:lpwstr>
  </property>
  <property fmtid="{D5CDD505-2E9C-101B-9397-08002B2CF9AE}" pid="3" name="MediaServiceImageTags">
    <vt:lpwstr/>
  </property>
</Properties>
</file>